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3877-3A50-4635-A71E-2A20DE60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D3788-2C6E-4A48-A318-967909514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2EE0F-3202-4AA3-82BC-CD8086C5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6B12-CAE3-4D44-9707-1AA0E019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40FB-311F-4F79-8F09-584F8F86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C04E-1307-446D-9AF6-1DF2DEA9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13F92-17EC-4DD6-AA56-CDE438DD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332B-2D81-4896-AFB2-16103B4D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BEFF-9280-42EA-A89E-76519C14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735D-C3B4-42EE-BD3D-E9A6C822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B7D0B-FFC7-466D-A5F8-26E3C6B44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908E8-FF66-47FD-B671-B6887E34C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34C4-2C7D-4F65-8416-1DE6841F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097-CC60-4562-8008-F7C395DD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014F-094B-43AA-9341-C4203D9A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CF84-BAB5-4A92-92D3-E02E3AA9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4A725-3009-4F99-9497-1A40BFFD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DE1E-2E5E-46B6-98AC-9E230374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D2CA-E1C4-47C6-8587-F68EFFE2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9978-F107-493D-BAB4-920677C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BCFE-EEBC-4089-9330-6AA373BA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1B4E9-8528-408A-88DA-65A50538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002BC-B792-4A66-81D0-3B6B730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1966-EF3C-4AEB-9C20-4EB4BAC2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4004-BEAF-41C2-85F4-FB9C0A69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1258-B65F-464D-9F54-45213F9C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F07F-A809-4831-B453-44010ABBA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755EE-AAEB-43D5-9B66-78276E8F1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6BC96-DCF3-4B84-A506-01B9AEAB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48437-E17A-47AA-8FBB-130483DE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69602-B4D0-441E-9238-CC994170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50CE-7BF4-4182-8EC3-5C8EA30D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ECC16-6E63-41E7-819C-9EAC533F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BC748-FBDC-47E5-A205-EF0E1D47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70403-C85F-4997-A330-344A4D05B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AA94-2145-491B-9B49-A3E9FCFBE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9CB01-B281-4217-95BB-8F2AA2EA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C5118-E6E6-4289-8650-FDE1F6D3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38CB8-CB03-4616-A417-28C1FE64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90B1-D1AE-4BDA-9BF7-D2227E54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3C6B9-CD11-40AE-A7D9-ED0012E7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D618D-A13E-4FF8-89DC-8F96BABD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FF4A8-7648-47C5-B0BB-105870D3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3C27D-3927-42D4-BD84-EE78C601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1239A-3771-470A-9261-575C5255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81D4-4DDD-4D57-81B4-5D160CD2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41A3-BC38-44E8-B627-ED8FC9E7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AFDB-5745-483E-8D98-AFE638B4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B83EF-2D5A-49C9-AB49-E60F1DFA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02056-9703-43FE-8D06-E489069A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B3CF-C74C-4677-BC24-0303CF58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0D699-4260-4229-A3F4-0249407B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5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E97D-595A-4914-A51A-D7517392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C98A4-D820-4472-9C64-1BCD5EF38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03F9D-EAF8-4690-83C9-7A53DD737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B3199-2D6F-4F54-ABBC-031F244F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A7AA9-2F08-4EC4-A67D-88D62479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6B137-03DE-4BFE-9866-FCC6D096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7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832FA-A2C1-42C9-853F-6F73A1E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A32E2-B4D6-4723-8CE2-1B167BCF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A4AE3-E494-43C1-B6E5-7CBE5C1BF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9BF6-3CA8-44DD-94FB-C15ED3B4199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C821-58E0-4074-8B40-0EE7BAF7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BCAE-D656-4CE2-AC50-81A2C305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084C-D3D5-4719-AFC9-DFCD36BFE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3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922E-A4A1-4FF0-BE73-917E58D7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5" y="25132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Flat File Reports for Specific Regions </a:t>
            </a:r>
            <a:br>
              <a:rPr lang="en-US" dirty="0"/>
            </a:br>
            <a:r>
              <a:rPr lang="en-US" dirty="0"/>
              <a:t>in the Emissions Inventory System (EIS)</a:t>
            </a:r>
          </a:p>
        </p:txBody>
      </p:sp>
    </p:spTree>
    <p:extLst>
      <p:ext uri="{BB962C8B-B14F-4D97-AF65-F5344CB8AC3E}">
        <p14:creationId xmlns:p14="http://schemas.microsoft.com/office/powerpoint/2010/main" val="138535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1F05D-842B-4791-A570-BB7648C3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6" y="0"/>
            <a:ext cx="8806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00C48-B90F-467E-8A93-99F0577EF811}"/>
              </a:ext>
            </a:extLst>
          </p:cNvPr>
          <p:cNvSpPr txBox="1"/>
          <p:nvPr/>
        </p:nvSpPr>
        <p:spPr>
          <a:xfrm>
            <a:off x="5413829" y="2264229"/>
            <a:ext cx="4742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how it looks once loaded.</a:t>
            </a:r>
          </a:p>
          <a:p>
            <a:endParaRPr lang="en-US" dirty="0"/>
          </a:p>
          <a:p>
            <a:r>
              <a:rPr lang="en-US" dirty="0"/>
              <a:t>The top rows are descriptive metadata – you can</a:t>
            </a:r>
            <a:br>
              <a:rPr lang="en-US" dirty="0"/>
            </a:br>
            <a:r>
              <a:rPr lang="en-US" dirty="0"/>
              <a:t>move them to a README tab or delete them.</a:t>
            </a:r>
          </a:p>
        </p:txBody>
      </p:sp>
    </p:spTree>
    <p:extLst>
      <p:ext uri="{BB962C8B-B14F-4D97-AF65-F5344CB8AC3E}">
        <p14:creationId xmlns:p14="http://schemas.microsoft.com/office/powerpoint/2010/main" val="82122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403C5-9361-48F5-87A1-D87794C0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32" y="0"/>
            <a:ext cx="95225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6319A9-388B-4CCB-A37E-FACD476D5139}"/>
              </a:ext>
            </a:extLst>
          </p:cNvPr>
          <p:cNvSpPr txBox="1"/>
          <p:nvPr/>
        </p:nvSpPr>
        <p:spPr>
          <a:xfrm>
            <a:off x="0" y="2055896"/>
            <a:ext cx="2476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loading into</a:t>
            </a:r>
          </a:p>
          <a:p>
            <a:r>
              <a:rPr lang="en-US" dirty="0"/>
              <a:t>Excel, you can filter, </a:t>
            </a:r>
            <a:br>
              <a:rPr lang="en-US" dirty="0"/>
            </a:br>
            <a:r>
              <a:rPr lang="en-US" dirty="0"/>
              <a:t>sort, and freeze panes. </a:t>
            </a:r>
          </a:p>
          <a:p>
            <a:endParaRPr lang="en-US" dirty="0"/>
          </a:p>
          <a:p>
            <a:r>
              <a:rPr lang="en-US" u="sng" dirty="0"/>
              <a:t>Key columns include:</a:t>
            </a:r>
          </a:p>
          <a:p>
            <a:r>
              <a:rPr lang="en-US" dirty="0"/>
              <a:t>Both EIS and agency IDs,</a:t>
            </a:r>
          </a:p>
          <a:p>
            <a:r>
              <a:rPr lang="en-US" dirty="0"/>
              <a:t>SCC, POLL, </a:t>
            </a:r>
            <a:br>
              <a:rPr lang="en-US" dirty="0"/>
            </a:br>
            <a:r>
              <a:rPr lang="en-US" dirty="0"/>
              <a:t>ANN_VALUE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A1254C-B756-44B1-BD6E-75DCC9872D90}"/>
              </a:ext>
            </a:extLst>
          </p:cNvPr>
          <p:cNvSpPr/>
          <p:nvPr/>
        </p:nvSpPr>
        <p:spPr>
          <a:xfrm>
            <a:off x="9422795" y="2278742"/>
            <a:ext cx="2309981" cy="566637"/>
          </a:xfrm>
          <a:prstGeom prst="ellipse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2F4E6-FB2A-4849-A775-D29A29BA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55" y="0"/>
            <a:ext cx="96710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63B7F-4C01-4D0B-AF8B-E12AC6510954}"/>
              </a:ext>
            </a:extLst>
          </p:cNvPr>
          <p:cNvSpPr txBox="1"/>
          <p:nvPr/>
        </p:nvSpPr>
        <p:spPr>
          <a:xfrm>
            <a:off x="0" y="1378857"/>
            <a:ext cx="20847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Other key columns:</a:t>
            </a:r>
          </a:p>
          <a:p>
            <a:r>
              <a:rPr lang="en-US" dirty="0"/>
              <a:t>ANN_PCT_RED:</a:t>
            </a:r>
          </a:p>
          <a:p>
            <a:r>
              <a:rPr lang="en-US" dirty="0"/>
              <a:t>percent reduction </a:t>
            </a:r>
          </a:p>
          <a:p>
            <a:r>
              <a:rPr lang="en-US" dirty="0"/>
              <a:t>from controls;</a:t>
            </a:r>
          </a:p>
          <a:p>
            <a:r>
              <a:rPr lang="en-US" dirty="0"/>
              <a:t>Facility name,</a:t>
            </a:r>
          </a:p>
          <a:p>
            <a:r>
              <a:rPr lang="en-US" dirty="0"/>
              <a:t>ERPTYPE (stack=2 or</a:t>
            </a:r>
          </a:p>
          <a:p>
            <a:r>
              <a:rPr lang="en-US" dirty="0"/>
              <a:t>fugitive=1),</a:t>
            </a:r>
          </a:p>
          <a:p>
            <a:r>
              <a:rPr lang="en-US" dirty="0"/>
              <a:t>Stack parameters,</a:t>
            </a:r>
          </a:p>
          <a:p>
            <a:r>
              <a:rPr lang="en-US" dirty="0"/>
              <a:t>NAICS (</a:t>
            </a:r>
            <a:r>
              <a:rPr lang="en-US" dirty="0" err="1"/>
              <a:t>oil&amp;gas</a:t>
            </a:r>
            <a:r>
              <a:rPr lang="en-US" dirty="0"/>
              <a:t> split)</a:t>
            </a:r>
          </a:p>
          <a:p>
            <a:r>
              <a:rPr lang="en-US" dirty="0"/>
              <a:t>Lat/Lon 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9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9623A-F4BC-42DC-88A2-1EBBCCDE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10" y="0"/>
            <a:ext cx="96710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8A2BD-076B-41FF-9ADE-8C5414B1D9FD}"/>
              </a:ext>
            </a:extLst>
          </p:cNvPr>
          <p:cNvSpPr txBox="1"/>
          <p:nvPr/>
        </p:nvSpPr>
        <p:spPr>
          <a:xfrm>
            <a:off x="261257" y="1785257"/>
            <a:ext cx="20377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More key columns:</a:t>
            </a:r>
          </a:p>
          <a:p>
            <a:r>
              <a:rPr lang="en-US" dirty="0"/>
              <a:t>Design capacity,</a:t>
            </a:r>
          </a:p>
          <a:p>
            <a:r>
              <a:rPr lang="en-US" dirty="0"/>
              <a:t>Design cap. Units,</a:t>
            </a:r>
          </a:p>
          <a:p>
            <a:r>
              <a:rPr lang="en-US" dirty="0"/>
              <a:t>Facility source type,</a:t>
            </a:r>
          </a:p>
          <a:p>
            <a:r>
              <a:rPr lang="en-US" dirty="0"/>
              <a:t>Unit type,</a:t>
            </a:r>
          </a:p>
          <a:p>
            <a:r>
              <a:rPr lang="en-US" dirty="0"/>
              <a:t>Control IDs – for </a:t>
            </a:r>
          </a:p>
          <a:p>
            <a:r>
              <a:rPr lang="en-US" dirty="0"/>
              <a:t>Measures in EIS</a:t>
            </a:r>
          </a:p>
        </p:txBody>
      </p:sp>
    </p:spTree>
    <p:extLst>
      <p:ext uri="{BB962C8B-B14F-4D97-AF65-F5344CB8AC3E}">
        <p14:creationId xmlns:p14="http://schemas.microsoft.com/office/powerpoint/2010/main" val="357442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34D8C-1609-4A12-97DB-5956EA49AF75}"/>
              </a:ext>
            </a:extLst>
          </p:cNvPr>
          <p:cNvSpPr txBox="1"/>
          <p:nvPr/>
        </p:nvSpPr>
        <p:spPr>
          <a:xfrm>
            <a:off x="0" y="1291771"/>
            <a:ext cx="22278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More key columns:</a:t>
            </a:r>
          </a:p>
          <a:p>
            <a:r>
              <a:rPr lang="en-US" dirty="0"/>
              <a:t>Submitter ID</a:t>
            </a:r>
          </a:p>
          <a:p>
            <a:r>
              <a:rPr lang="en-US" dirty="0"/>
              <a:t>(e.g., state, EPA),</a:t>
            </a:r>
          </a:p>
          <a:p>
            <a:r>
              <a:rPr lang="en-US" dirty="0"/>
              <a:t>CALC_METHOD,</a:t>
            </a:r>
          </a:p>
          <a:p>
            <a:r>
              <a:rPr lang="en-US" dirty="0"/>
              <a:t>DATA_SET_ID,</a:t>
            </a:r>
          </a:p>
          <a:p>
            <a:r>
              <a:rPr lang="en-US" dirty="0"/>
              <a:t>ORIS_FACILITY_CODE,</a:t>
            </a:r>
          </a:p>
          <a:p>
            <a:r>
              <a:rPr lang="en-US" dirty="0"/>
              <a:t>ORIS_BOILER_ID,</a:t>
            </a:r>
          </a:p>
          <a:p>
            <a:r>
              <a:rPr lang="en-US" dirty="0"/>
              <a:t>IPM_YN,</a:t>
            </a:r>
          </a:p>
          <a:p>
            <a:r>
              <a:rPr lang="en-US" dirty="0"/>
              <a:t>CALC_YEAR,</a:t>
            </a:r>
          </a:p>
          <a:p>
            <a:r>
              <a:rPr lang="en-US" dirty="0"/>
              <a:t>DATE_UPDATED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D6355-BDDC-4E0C-8C1F-FE25B89D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98" y="0"/>
            <a:ext cx="967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0D559-8F88-4BFE-8771-D47E1E79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12" y="0"/>
            <a:ext cx="96710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DF3AE-8C4B-476E-BEC9-0F4F9B18F374}"/>
              </a:ext>
            </a:extLst>
          </p:cNvPr>
          <p:cNvSpPr txBox="1"/>
          <p:nvPr/>
        </p:nvSpPr>
        <p:spPr>
          <a:xfrm>
            <a:off x="0" y="1001486"/>
            <a:ext cx="21048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Rightmost columns:</a:t>
            </a:r>
          </a:p>
          <a:p>
            <a:r>
              <a:rPr lang="en-US" dirty="0"/>
              <a:t>Fugitive parameters,</a:t>
            </a:r>
          </a:p>
          <a:p>
            <a:r>
              <a:rPr lang="en-US" dirty="0" err="1"/>
              <a:t>Zipcode</a:t>
            </a:r>
            <a:r>
              <a:rPr lang="en-US" dirty="0"/>
              <a:t>, </a:t>
            </a:r>
          </a:p>
          <a:p>
            <a:r>
              <a:rPr lang="en-US" dirty="0" err="1"/>
              <a:t>Annual_avg_hours</a:t>
            </a:r>
            <a:r>
              <a:rPr lang="en-US" dirty="0"/>
              <a:t>_</a:t>
            </a:r>
            <a:br>
              <a:rPr lang="en-US" dirty="0"/>
            </a:br>
            <a:r>
              <a:rPr lang="en-US" dirty="0" err="1"/>
              <a:t>per_year</a:t>
            </a:r>
            <a:r>
              <a:rPr lang="en-US" dirty="0"/>
              <a:t>,</a:t>
            </a:r>
          </a:p>
          <a:p>
            <a:r>
              <a:rPr lang="en-US" dirty="0"/>
              <a:t>Monthly emissions</a:t>
            </a:r>
          </a:p>
          <a:p>
            <a:r>
              <a:rPr lang="en-US" dirty="0"/>
              <a:t>(if available),</a:t>
            </a:r>
          </a:p>
          <a:p>
            <a:r>
              <a:rPr lang="en-US" dirty="0"/>
              <a:t>Monthly percent </a:t>
            </a:r>
            <a:br>
              <a:rPr lang="en-US" dirty="0"/>
            </a:br>
            <a:r>
              <a:rPr lang="en-US" dirty="0"/>
              <a:t>reductions (if avail.),</a:t>
            </a:r>
          </a:p>
          <a:p>
            <a:r>
              <a:rPr lang="en-US" dirty="0"/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110114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90565-CD89-4829-A86D-1E307F83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4"/>
          <a:stretch/>
        </p:blipFill>
        <p:spPr>
          <a:xfrm>
            <a:off x="4275779" y="783770"/>
            <a:ext cx="8070278" cy="4976950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DEA1B-F21B-4CF1-A2B8-D65E78F1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Go to Reports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Section of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EIS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DFFC28-E097-4B9C-BEE6-B7F96A43EF2B}"/>
              </a:ext>
            </a:extLst>
          </p:cNvPr>
          <p:cNvSpPr/>
          <p:nvPr/>
        </p:nvSpPr>
        <p:spPr>
          <a:xfrm>
            <a:off x="4275779" y="3095896"/>
            <a:ext cx="1031958" cy="294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8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5A9B8-0659-40B2-B3D1-4C247EB0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9" y="0"/>
            <a:ext cx="1075748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FEDEA0-C85C-45AA-A341-DA920444AF1E}"/>
              </a:ext>
            </a:extLst>
          </p:cNvPr>
          <p:cNvSpPr/>
          <p:nvPr/>
        </p:nvSpPr>
        <p:spPr>
          <a:xfrm>
            <a:off x="2878053" y="5329645"/>
            <a:ext cx="1031958" cy="294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C64C3-9254-4107-A691-61A8128E3392}"/>
              </a:ext>
            </a:extLst>
          </p:cNvPr>
          <p:cNvSpPr txBox="1"/>
          <p:nvPr/>
        </p:nvSpPr>
        <p:spPr>
          <a:xfrm>
            <a:off x="159657" y="3429000"/>
            <a:ext cx="24554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SMOKE Flat File</a:t>
            </a:r>
          </a:p>
          <a:p>
            <a:r>
              <a:rPr lang="en-US" dirty="0"/>
              <a:t>is one type of report </a:t>
            </a:r>
          </a:p>
          <a:p>
            <a:r>
              <a:rPr lang="en-US" dirty="0"/>
              <a:t>available.  Other reports</a:t>
            </a:r>
          </a:p>
          <a:p>
            <a:r>
              <a:rPr lang="en-US" dirty="0"/>
              <a:t>support various levels</a:t>
            </a:r>
          </a:p>
          <a:p>
            <a:r>
              <a:rPr lang="en-US" dirty="0"/>
              <a:t>of aggregation: </a:t>
            </a:r>
          </a:p>
          <a:p>
            <a:r>
              <a:rPr lang="en-US" dirty="0"/>
              <a:t>e.g., facility, unit, </a:t>
            </a:r>
            <a:br>
              <a:rPr lang="en-US" dirty="0"/>
            </a:br>
            <a:r>
              <a:rPr lang="en-US" dirty="0"/>
              <a:t>release point, process</a:t>
            </a:r>
          </a:p>
        </p:txBody>
      </p:sp>
    </p:spTree>
    <p:extLst>
      <p:ext uri="{BB962C8B-B14F-4D97-AF65-F5344CB8AC3E}">
        <p14:creationId xmlns:p14="http://schemas.microsoft.com/office/powerpoint/2010/main" val="90148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1C89C-5F60-4C38-8B9D-33BDD914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2" y="0"/>
            <a:ext cx="10993875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B092CD1-7C69-4E42-A233-04C80AE5E7EC}"/>
              </a:ext>
            </a:extLst>
          </p:cNvPr>
          <p:cNvSpPr/>
          <p:nvPr/>
        </p:nvSpPr>
        <p:spPr>
          <a:xfrm>
            <a:off x="1802674" y="4075611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E34F7F-B32B-4BE0-9D4C-EC876C18F7B9}"/>
              </a:ext>
            </a:extLst>
          </p:cNvPr>
          <p:cNvSpPr/>
          <p:nvPr/>
        </p:nvSpPr>
        <p:spPr>
          <a:xfrm>
            <a:off x="8773885" y="2673531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71E0EAB-38E5-4EED-82F2-2F7543F45043}"/>
              </a:ext>
            </a:extLst>
          </p:cNvPr>
          <p:cNvSpPr/>
          <p:nvPr/>
        </p:nvSpPr>
        <p:spPr>
          <a:xfrm>
            <a:off x="1828800" y="2360022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23528-8126-46D4-871B-31754808860F}"/>
              </a:ext>
            </a:extLst>
          </p:cNvPr>
          <p:cNvSpPr txBox="1"/>
          <p:nvPr/>
        </p:nvSpPr>
        <p:spPr>
          <a:xfrm>
            <a:off x="2946401" y="6211669"/>
            <a:ext cx="8520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NOTE: The Responsible Agency Selection (RAS) contains S/L/T data but not all EPA data;</a:t>
            </a:r>
            <a:br>
              <a:rPr lang="en-US" dirty="0"/>
            </a:br>
            <a:r>
              <a:rPr lang="en-US" dirty="0"/>
              <a:t>The RAS is available sooner than the full selection; for 2016 this will be: 2016 NEI Draft 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ACC0F-21EE-486E-8DF8-89DFAE3C323B}"/>
              </a:ext>
            </a:extLst>
          </p:cNvPr>
          <p:cNvSpPr txBox="1"/>
          <p:nvPr/>
        </p:nvSpPr>
        <p:spPr>
          <a:xfrm>
            <a:off x="5795917" y="40582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9886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A9ED1-DA49-48F7-8710-2ED9BFB9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0" y="0"/>
            <a:ext cx="11295000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3E55F27-67A7-4D8C-8C9C-EE5714BD2211}"/>
              </a:ext>
            </a:extLst>
          </p:cNvPr>
          <p:cNvSpPr/>
          <p:nvPr/>
        </p:nvSpPr>
        <p:spPr>
          <a:xfrm>
            <a:off x="8852261" y="2960914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6068D58-5BBC-4264-A7AA-E9C890AAFE92}"/>
              </a:ext>
            </a:extLst>
          </p:cNvPr>
          <p:cNvSpPr/>
          <p:nvPr/>
        </p:nvSpPr>
        <p:spPr>
          <a:xfrm>
            <a:off x="1802674" y="3409407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D4FE112-03AB-40BF-9280-2D823792FF1F}"/>
              </a:ext>
            </a:extLst>
          </p:cNvPr>
          <p:cNvSpPr/>
          <p:nvPr/>
        </p:nvSpPr>
        <p:spPr>
          <a:xfrm>
            <a:off x="1741713" y="2647405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DD306-3A8C-4A04-9970-D7ABE263C87F}"/>
              </a:ext>
            </a:extLst>
          </p:cNvPr>
          <p:cNvSpPr txBox="1"/>
          <p:nvPr/>
        </p:nvSpPr>
        <p:spPr>
          <a:xfrm>
            <a:off x="4252685" y="2881810"/>
            <a:ext cx="411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we are picking the State of Delaware</a:t>
            </a:r>
          </a:p>
        </p:txBody>
      </p:sp>
    </p:spTree>
    <p:extLst>
      <p:ext uri="{BB962C8B-B14F-4D97-AF65-F5344CB8AC3E}">
        <p14:creationId xmlns:p14="http://schemas.microsoft.com/office/powerpoint/2010/main" val="224046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5A662-09DC-45C7-B7E1-EB7FDBE0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9" y="0"/>
            <a:ext cx="11016762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82EE608-13BA-4BD4-8DFC-4650B8F019B8}"/>
              </a:ext>
            </a:extLst>
          </p:cNvPr>
          <p:cNvSpPr/>
          <p:nvPr/>
        </p:nvSpPr>
        <p:spPr>
          <a:xfrm>
            <a:off x="3518133" y="3122023"/>
            <a:ext cx="727295" cy="306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7023D2F-B026-40A4-BBB0-9BFE465BB334}"/>
              </a:ext>
            </a:extLst>
          </p:cNvPr>
          <p:cNvSpPr/>
          <p:nvPr/>
        </p:nvSpPr>
        <p:spPr>
          <a:xfrm>
            <a:off x="1793965" y="2764972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64B976-B40D-4A3E-8D49-EBF7ACA8E111}"/>
              </a:ext>
            </a:extLst>
          </p:cNvPr>
          <p:cNvSpPr/>
          <p:nvPr/>
        </p:nvSpPr>
        <p:spPr>
          <a:xfrm>
            <a:off x="2786742" y="5982790"/>
            <a:ext cx="1105989" cy="354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B7FC2-03BF-48CF-A039-71EF266E2EE0}"/>
              </a:ext>
            </a:extLst>
          </p:cNvPr>
          <p:cNvSpPr txBox="1"/>
          <p:nvPr/>
        </p:nvSpPr>
        <p:spPr>
          <a:xfrm>
            <a:off x="6995886" y="3090845"/>
            <a:ext cx="319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Limiting this report to CAPs only</a:t>
            </a:r>
          </a:p>
        </p:txBody>
      </p:sp>
    </p:spTree>
    <p:extLst>
      <p:ext uri="{BB962C8B-B14F-4D97-AF65-F5344CB8AC3E}">
        <p14:creationId xmlns:p14="http://schemas.microsoft.com/office/powerpoint/2010/main" val="161164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5A662-09DC-45C7-B7E1-EB7FDBE0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9" y="0"/>
            <a:ext cx="1101676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64B976-B40D-4A3E-8D49-EBF7ACA8E111}"/>
              </a:ext>
            </a:extLst>
          </p:cNvPr>
          <p:cNvSpPr/>
          <p:nvPr/>
        </p:nvSpPr>
        <p:spPr>
          <a:xfrm>
            <a:off x="587619" y="3429000"/>
            <a:ext cx="1410998" cy="452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807BE-4D4F-4FD9-BF59-E787CAC6D0DE}"/>
              </a:ext>
            </a:extLst>
          </p:cNvPr>
          <p:cNvSpPr txBox="1"/>
          <p:nvPr/>
        </p:nvSpPr>
        <p:spPr>
          <a:xfrm>
            <a:off x="6110514" y="1756229"/>
            <a:ext cx="427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Next, find the report in the Downloads Ares</a:t>
            </a:r>
          </a:p>
        </p:txBody>
      </p:sp>
    </p:spTree>
    <p:extLst>
      <p:ext uri="{BB962C8B-B14F-4D97-AF65-F5344CB8AC3E}">
        <p14:creationId xmlns:p14="http://schemas.microsoft.com/office/powerpoint/2010/main" val="169361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4F13C2-2C47-43D8-B119-CE0B2C8A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47662"/>
            <a:ext cx="11906250" cy="61626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31846A4-EE81-46EA-B0E8-89D299BE03E4}"/>
              </a:ext>
            </a:extLst>
          </p:cNvPr>
          <p:cNvSpPr/>
          <p:nvPr/>
        </p:nvSpPr>
        <p:spPr>
          <a:xfrm>
            <a:off x="1624148" y="2856412"/>
            <a:ext cx="927463" cy="3526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3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DEA1B-F21B-4CF1-A2B8-D65E78F1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The resulting file downloads as a .zip file containing various information including the flat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89CA6-81DA-4CE6-8538-A0C06235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0" y="692331"/>
            <a:ext cx="6195727" cy="54657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DE3DD6-A679-4630-A837-0C3BF5CA27EE}"/>
              </a:ext>
            </a:extLst>
          </p:cNvPr>
          <p:cNvSpPr/>
          <p:nvPr/>
        </p:nvSpPr>
        <p:spPr>
          <a:xfrm>
            <a:off x="4951581" y="3701143"/>
            <a:ext cx="6081486" cy="813380"/>
          </a:xfrm>
          <a:prstGeom prst="ellipse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Generating Flat File Reports for Specific Regions  in the Emissions Inventory System (EIS)</vt:lpstr>
      <vt:lpstr>Go to Reports Section of EIS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resulting file downloads as a .zip file containing various information including the flat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 your State’s 2016 Point Submission in EIS</dc:title>
  <dc:creator>Farkas, Caroline</dc:creator>
  <cp:lastModifiedBy>Farkas, Caroline</cp:lastModifiedBy>
  <cp:revision>5</cp:revision>
  <dcterms:created xsi:type="dcterms:W3CDTF">2018-03-21T14:00:48Z</dcterms:created>
  <dcterms:modified xsi:type="dcterms:W3CDTF">2018-04-03T13:06:02Z</dcterms:modified>
</cp:coreProperties>
</file>